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3" r:id="rId3"/>
    <p:sldId id="274" r:id="rId4"/>
    <p:sldId id="275" r:id="rId5"/>
    <p:sldId id="276" r:id="rId6"/>
    <p:sldId id="277" r:id="rId7"/>
    <p:sldId id="258" r:id="rId8"/>
    <p:sldId id="279" r:id="rId9"/>
    <p:sldId id="259" r:id="rId10"/>
    <p:sldId id="261" r:id="rId11"/>
    <p:sldId id="278" r:id="rId12"/>
    <p:sldId id="262" r:id="rId13"/>
    <p:sldId id="263" r:id="rId14"/>
    <p:sldId id="280" r:id="rId15"/>
    <p:sldId id="260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D04BDC-2393-43F4-A583-A8A7017CB7FB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8EDFA0E-7BA5-4166-B1EA-80A1572E23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86951C-198D-40D7-96EA-9F211BF42FFA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FAA943-1FA8-4C75-B7A9-4F000DA30E71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A56D-9EEC-4B5B-8B01-386FD044ABE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363B-5C14-4322-8F98-43B01350C6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208A-7444-4F0C-B2BB-AE51E074DC89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D14AB-C83D-40FD-ABD1-4FBF848979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927E-88E1-4813-92F8-33396AF775B5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1BD2-10A6-4F72-8D16-EC35CA7755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0AAEF-A043-4965-86EA-3679EED167D6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38D6-DE90-41C2-B4F4-582ED89A90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1372-1EF1-4526-8FD5-4A9805F5A229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516E-F9BB-40AE-8915-4801022CE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FF10D-D3E3-4FCF-A738-A2B1EF0AB73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A392-7A41-4A12-A368-EC4079FD31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BD0A-2EB9-443C-BCA7-9F2E104D5422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62DC-B835-4D91-B025-E2327EA4AA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0EDB-BFFD-49C5-81A3-A5DEFD90481E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8E0C-1CE5-48DC-8173-59367301B3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1FCD-AAF8-4478-81BB-06D0AEA5962E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714CA-DF21-4134-8B25-CE498E1442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AB0F-5DF4-46C7-961F-346B59D63A3B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0E541-105A-4CDE-ADC7-2F8C42F023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16E9-EC27-4B45-8CC1-F9E6FEE20752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2086-29FB-4BFE-B017-844318E170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094BA9-7F84-42C4-BE5C-4AEA5319AFA9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1CF60D7-582D-4B1C-A669-CEC01E522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Лекция </a:t>
            </a:r>
            <a:r>
              <a:rPr lang="en-US" altLang="ru-RU" sz="2400" smtClean="0"/>
              <a:t>6</a:t>
            </a:r>
            <a:r>
              <a:rPr lang="ru-RU" altLang="ru-RU" sz="2400" smtClean="0"/>
              <a:t>. </a:t>
            </a:r>
            <a:r>
              <a:rPr lang="ru-RU" sz="2400" smtClean="0"/>
              <a:t>Размерные эффекты. Свойства нанодисперсных систем. </a:t>
            </a:r>
            <a:endParaRPr lang="ru-RU" altLang="ru-RU" sz="24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altLang="ru-RU" sz="2400" b="1" smtClean="0"/>
              <a:t>Размерные эффекты: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400" u="sng" smtClean="0"/>
              <a:t>Эффекты, связанные с кривизной поверхности жидкой или газовой дисперсной частицы.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400" u="sng" smtClean="0"/>
              <a:t>Изменения физических и химических свойств: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2400" smtClean="0"/>
              <a:t>А) кристаллическая структура;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2400" smtClean="0"/>
              <a:t>Б) термодинамические параметры – теплоемкость, температура плавления (кристаллизации);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2400" smtClean="0"/>
              <a:t>В) механические свойства: прочность и пластичность;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2400" smtClean="0"/>
              <a:t>Г) магнитные и электрические свойства;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2400" smtClean="0"/>
              <a:t>Д) химическая активность – каталитическая активность.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3849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3143250"/>
            <a:ext cx="450056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1571625" y="500063"/>
            <a:ext cx="3643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000" i="1">
                <a:latin typeface="Calibri" pitchFamily="34" charset="0"/>
              </a:rPr>
              <a:t>d</a:t>
            </a:r>
            <a:r>
              <a:rPr lang="ru-RU" altLang="ru-RU" sz="2000" i="1">
                <a:latin typeface="Calibri" pitchFamily="34" charset="0"/>
              </a:rPr>
              <a:t>/</a:t>
            </a:r>
            <a:r>
              <a:rPr lang="en-US" altLang="ru-RU" sz="2000" i="1">
                <a:latin typeface="Calibri" pitchFamily="34" charset="0"/>
              </a:rPr>
              <a:t>d</a:t>
            </a:r>
            <a:r>
              <a:rPr lang="ru-RU" altLang="ru-RU" sz="2000" i="1" baseline="-25000">
                <a:latin typeface="Calibri" pitchFamily="34" charset="0"/>
              </a:rPr>
              <a:t>0</a:t>
            </a:r>
            <a:r>
              <a:rPr lang="ru-RU" altLang="ru-RU" sz="2000">
                <a:latin typeface="Calibri" pitchFamily="34" charset="0"/>
              </a:rPr>
              <a:t>» 1,  </a:t>
            </a:r>
            <a:r>
              <a:rPr lang="en-US" altLang="ru-RU" sz="2000" i="1">
                <a:latin typeface="Calibri" pitchFamily="34" charset="0"/>
              </a:rPr>
              <a:t>d</a:t>
            </a:r>
            <a:r>
              <a:rPr lang="ru-RU" altLang="ru-RU" sz="2000" i="1">
                <a:latin typeface="Calibri" pitchFamily="34" charset="0"/>
              </a:rPr>
              <a:t>&gt; 5—</a:t>
            </a:r>
            <a:r>
              <a:rPr lang="ru-RU" altLang="ru-RU" sz="2000">
                <a:latin typeface="Calibri" pitchFamily="34" charset="0"/>
              </a:rPr>
              <a:t>10 нм. 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785938" y="5111750"/>
            <a:ext cx="37861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altLang="ru-RU" sz="2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 </a:t>
            </a:r>
            <a:r>
              <a:rPr lang="en-US" altLang="ru-RU" sz="2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   </a:t>
            </a:r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Т</a:t>
            </a:r>
            <a:r>
              <a:rPr lang="ru-RU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б</a:t>
            </a:r>
            <a:r>
              <a:rPr lang="en-US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,d   </a:t>
            </a:r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</a:t>
            </a:r>
            <a:r>
              <a:rPr lang="en-US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altLang="ru-RU" sz="2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б</a:t>
            </a:r>
            <a:r>
              <a:rPr lang="en-US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,0</a:t>
            </a:r>
            <a:r>
              <a:rPr lang="en-US" altLang="ru-RU" sz="2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endParaRPr lang="ru-RU" altLang="ru-RU" sz="2000"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r>
              <a:rPr lang="en-US" altLang="ru-RU" sz="2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In</a:t>
            </a:r>
            <a:r>
              <a:rPr lang="en-US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 </a:t>
            </a:r>
            <a:r>
              <a:rPr lang="en-US" altLang="ru-RU" sz="2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   </a:t>
            </a:r>
            <a:r>
              <a:rPr lang="ru-RU" altLang="ru-RU" sz="2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Т</a:t>
            </a:r>
            <a:r>
              <a:rPr lang="ru-RU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б</a:t>
            </a:r>
            <a:r>
              <a:rPr lang="en-US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,d   </a:t>
            </a:r>
            <a:r>
              <a:rPr lang="en-US" altLang="ru-RU" sz="2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</a:t>
            </a:r>
            <a:r>
              <a:rPr lang="en-US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altLang="ru-RU" sz="2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б</a:t>
            </a:r>
            <a:r>
              <a:rPr lang="en-US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,0</a:t>
            </a:r>
            <a:endParaRPr lang="en-US" altLang="ru-RU" sz="2000"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Влияние дисперсности на переохлаждение</a:t>
            </a:r>
            <a:br>
              <a:rPr lang="ru-RU" sz="2800" smtClean="0"/>
            </a:br>
            <a:r>
              <a:rPr lang="ru-RU" sz="2800" smtClean="0"/>
              <a:t>при кристаллизации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Размер дисперсных частиц оказывает сильное влияние не только на процесс плавления, но и на процесс кристаллизации. Высокодисперсные капли разных жидкостей могут длительное время</a:t>
            </a:r>
            <a:r>
              <a:rPr lang="en-US" sz="2400" smtClean="0"/>
              <a:t> </a:t>
            </a:r>
            <a:r>
              <a:rPr lang="ru-RU" sz="2400" smtClean="0"/>
              <a:t>сохраняться в жидком состоянии при сильном переохлаждении.</a:t>
            </a:r>
            <a:endParaRPr lang="en-US" sz="2400" smtClean="0"/>
          </a:p>
          <a:p>
            <a:r>
              <a:rPr lang="ru-RU" sz="2400" smtClean="0"/>
              <a:t>Значительное переохлаждение наблюдается и для капель других веществ, например воды, органических жидкостей и расплавов солей</a:t>
            </a:r>
            <a:r>
              <a:rPr lang="en-US" sz="2400" smtClean="0"/>
              <a:t>.</a:t>
            </a:r>
            <a:endParaRPr lang="ru-RU" sz="2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500" y="1643063"/>
          <a:ext cx="4071938" cy="4846638"/>
        </p:xfrm>
        <a:graphic>
          <a:graphicData uri="http://schemas.openxmlformats.org/drawingml/2006/table">
            <a:tbl>
              <a:tblPr/>
              <a:tblGrid>
                <a:gridCol w="1821681"/>
                <a:gridCol w="2250257"/>
              </a:tblGrid>
              <a:tr h="121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latin typeface="Times New Roman"/>
                          <a:ea typeface="Calibri"/>
                          <a:cs typeface="Times New Roman"/>
                        </a:rPr>
                        <a:t>Капли жидких металлов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20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kk-KZ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кр</a:t>
                      </a:r>
                      <a:r>
                        <a:rPr lang="ru-RU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kk-KZ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кр</a:t>
                      </a:r>
                      <a:r>
                        <a:rPr lang="ru-RU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,0  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Hg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Ga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Sn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118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Pb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Ag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227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Au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230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236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Mn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308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Ni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309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Pt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370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52" name="Rectangle 1"/>
          <p:cNvSpPr>
            <a:spLocks noChangeArrowheads="1"/>
          </p:cNvSpPr>
          <p:nvPr/>
        </p:nvSpPr>
        <p:spPr bwMode="auto">
          <a:xfrm>
            <a:off x="1643063" y="642938"/>
            <a:ext cx="600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kk-KZ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Переохлаждение капель</a:t>
            </a:r>
            <a:endParaRPr lang="kk-KZ" altLang="ru-RU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53" name="Rectangle 1"/>
          <p:cNvSpPr>
            <a:spLocks noChangeArrowheads="1"/>
          </p:cNvSpPr>
          <p:nvPr/>
        </p:nvSpPr>
        <p:spPr bwMode="auto">
          <a:xfrm>
            <a:off x="5357813" y="1857375"/>
            <a:ext cx="31432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tabLst>
                <a:tab pos="3382963" algn="l"/>
                <a:tab pos="3694113" algn="r"/>
              </a:tabLst>
            </a:pPr>
            <a:r>
              <a:rPr lang="ru-RU" altLang="ru-RU" sz="2000">
                <a:cs typeface="Times New Roman" pitchFamily="18" charset="0"/>
              </a:rPr>
              <a:t>Вода                            39</a:t>
            </a:r>
            <a:endParaRPr lang="ru-RU" altLang="ru-RU" sz="2000"/>
          </a:p>
          <a:p>
            <a:pPr algn="ctr">
              <a:tabLst>
                <a:tab pos="3382963" algn="l"/>
                <a:tab pos="3694113" algn="r"/>
              </a:tabLst>
            </a:pPr>
            <a:r>
              <a:rPr lang="ru-RU" altLang="ru-RU" sz="2000">
                <a:cs typeface="Times New Roman" pitchFamily="18" charset="0"/>
              </a:rPr>
              <a:t>Хлороформ              49</a:t>
            </a:r>
            <a:endParaRPr lang="ru-RU" altLang="ru-RU" sz="2000"/>
          </a:p>
          <a:p>
            <a:pPr algn="ctr">
              <a:tabLst>
                <a:tab pos="3382963" algn="l"/>
                <a:tab pos="3694113" algn="r"/>
              </a:tabLst>
            </a:pPr>
            <a:r>
              <a:rPr lang="ru-RU" altLang="ru-RU" sz="2000">
                <a:cs typeface="Times New Roman" pitchFamily="18" charset="0"/>
              </a:rPr>
              <a:t>Бензол                      70</a:t>
            </a:r>
            <a:endParaRPr lang="ru-RU" altLang="ru-RU" sz="2000"/>
          </a:p>
          <a:p>
            <a:pPr algn="ctr">
              <a:tabLst>
                <a:tab pos="3382963" algn="l"/>
                <a:tab pos="3694113" algn="r"/>
              </a:tabLst>
            </a:pPr>
            <a:r>
              <a:rPr lang="ru-RU" altLang="ru-RU" sz="2000">
                <a:cs typeface="Times New Roman" pitchFamily="18" charset="0"/>
              </a:rPr>
              <a:t>Тетрахлорметан       50</a:t>
            </a:r>
            <a:endParaRPr lang="ru-RU" altLang="ru-RU" sz="2000"/>
          </a:p>
          <a:p>
            <a:pPr algn="ctr">
              <a:tabLst>
                <a:tab pos="3382963" algn="l"/>
                <a:tab pos="3694113" algn="r"/>
              </a:tabLst>
            </a:pPr>
            <a:r>
              <a:rPr lang="ru-RU" altLang="ru-RU" sz="2000">
                <a:cs typeface="Times New Roman" pitchFamily="18" charset="0"/>
              </a:rPr>
              <a:t>Октан                         30</a:t>
            </a:r>
            <a:endParaRPr lang="ru-RU" altLang="ru-RU" sz="2000"/>
          </a:p>
          <a:p>
            <a:pPr algn="ctr">
              <a:tabLst>
                <a:tab pos="3382963" algn="l"/>
                <a:tab pos="3694113" algn="r"/>
              </a:tabLst>
            </a:pPr>
            <a:r>
              <a:rPr lang="ru-RU" altLang="ru-RU" sz="2000">
                <a:cs typeface="Times New Roman" pitchFamily="18" charset="0"/>
              </a:rPr>
              <a:t>Декан                         29</a:t>
            </a:r>
            <a:endParaRPr lang="ru-RU" altLang="ru-RU" sz="2000"/>
          </a:p>
          <a:p>
            <a:pPr algn="ctr">
              <a:tabLst>
                <a:tab pos="3382963" algn="l"/>
                <a:tab pos="3694113" algn="r"/>
              </a:tabLst>
            </a:pPr>
            <a:r>
              <a:rPr lang="ru-RU" altLang="ru-RU" sz="2000">
                <a:cs typeface="Times New Roman" pitchFamily="18" charset="0"/>
              </a:rPr>
              <a:t>Гексадекан               14</a:t>
            </a:r>
            <a:endParaRPr lang="ru-RU" altLang="ru-RU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11188" y="1628775"/>
            <a:ext cx="77057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kk-KZ" altLang="ru-RU" sz="2000" b="1">
                <a:latin typeface="Times New Roman" pitchFamily="18" charset="0"/>
                <a:cs typeface="Times New Roman" pitchFamily="18" charset="0"/>
              </a:rPr>
              <a:t>Теплоемкость </a:t>
            </a:r>
            <a:r>
              <a:rPr lang="kk-KZ" altLang="ru-RU" sz="2000">
                <a:latin typeface="Times New Roman" pitchFamily="18" charset="0"/>
                <a:cs typeface="Times New Roman" pitchFamily="18" charset="0"/>
              </a:rPr>
              <a:t>Влияние размера наночастиц на теплоемкость проявляется в области низких температур. Например для кластеров палладия зависимость </a:t>
            </a:r>
            <a:r>
              <a:rPr lang="kk-KZ" altLang="ru-RU" sz="2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= f(T) </a:t>
            </a:r>
            <a:r>
              <a:rPr lang="kk-KZ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отклоняется для соответствующей зависимости для макроскопических образцов. </a:t>
            </a:r>
          </a:p>
          <a:p>
            <a:pPr algn="just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kk-KZ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К &lt; Т &lt; 20 К    С(Т) = аТ + bТ</a:t>
            </a:r>
            <a:r>
              <a:rPr lang="kk-KZ" altLang="ru-RU" sz="20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kk-KZ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сТ</a:t>
            </a:r>
            <a:r>
              <a:rPr lang="kk-KZ" altLang="ru-RU" sz="20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000">
                <a:latin typeface="Times New Roman" pitchFamily="18" charset="0"/>
                <a:cs typeface="Calibri" pitchFamily="34" charset="0"/>
              </a:rPr>
              <a:t>С</a:t>
            </a:r>
            <a:r>
              <a:rPr lang="en-US" altLang="ru-RU" sz="2000">
                <a:latin typeface="Times New Roman" pitchFamily="18" charset="0"/>
                <a:cs typeface="Calibri" pitchFamily="34" charset="0"/>
              </a:rPr>
              <a:t>u , Cu</a:t>
            </a:r>
            <a:r>
              <a:rPr lang="ru-RU" altLang="ru-RU" sz="2000">
                <a:latin typeface="Times New Roman" pitchFamily="18" charset="0"/>
                <a:cs typeface="Calibri" pitchFamily="34" charset="0"/>
              </a:rPr>
              <a:t>О</a:t>
            </a:r>
            <a:r>
              <a:rPr lang="en-US" altLang="ru-RU" sz="2000">
                <a:latin typeface="Times New Roman" pitchFamily="18" charset="0"/>
                <a:cs typeface="Calibri" pitchFamily="34" charset="0"/>
              </a:rPr>
              <a:t> (50 </a:t>
            </a:r>
            <a:r>
              <a:rPr lang="ru-RU" altLang="ru-RU" sz="2000">
                <a:latin typeface="Times New Roman" pitchFamily="18" charset="0"/>
                <a:cs typeface="Calibri" pitchFamily="34" charset="0"/>
              </a:rPr>
              <a:t>нм)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Влияние дисперсности</a:t>
            </a:r>
            <a:br>
              <a:rPr lang="ru-RU" smtClean="0"/>
            </a:br>
            <a:r>
              <a:rPr lang="ru-RU" smtClean="0"/>
              <a:t>на механические свойства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63675" y="1600200"/>
            <a:ext cx="6216650" cy="452596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Механические свойства. 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638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341438"/>
            <a:ext cx="3198813" cy="1057275"/>
          </a:xfrm>
          <a:noFill/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97200"/>
            <a:ext cx="7848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1979613" y="4365625"/>
            <a:ext cx="2500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 sz="2400">
                <a:latin typeface="Calibri" pitchFamily="34" charset="0"/>
              </a:rPr>
              <a:t>p</a:t>
            </a:r>
            <a:r>
              <a:rPr lang="kk-KZ" altLang="ru-RU" sz="2400" baseline="-25000">
                <a:latin typeface="Calibri" pitchFamily="34" charset="0"/>
              </a:rPr>
              <a:t>c </a:t>
            </a:r>
            <a:r>
              <a:rPr lang="kk-KZ" altLang="ru-RU" sz="2400">
                <a:latin typeface="Calibri" pitchFamily="34" charset="0"/>
              </a:rPr>
              <a:t>= p</a:t>
            </a:r>
            <a:r>
              <a:rPr lang="kk-KZ" altLang="ru-RU" sz="2400" baseline="-25000">
                <a:latin typeface="Calibri" pitchFamily="34" charset="0"/>
              </a:rPr>
              <a:t>c, min</a:t>
            </a:r>
            <a:r>
              <a:rPr lang="kk-KZ" altLang="ru-RU" sz="2400">
                <a:latin typeface="Calibri" pitchFamily="34" charset="0"/>
              </a:rPr>
              <a:t> + </a:t>
            </a:r>
            <a:r>
              <a:rPr lang="en-US" altLang="ru-RU" sz="2400">
                <a:latin typeface="Calibri" pitchFamily="34" charset="0"/>
                <a:sym typeface="Symbol" pitchFamily="18" charset="2"/>
              </a:rPr>
              <a:t></a:t>
            </a:r>
            <a:r>
              <a:rPr lang="kk-KZ" altLang="ru-RU" sz="2400">
                <a:latin typeface="Calibri" pitchFamily="34" charset="0"/>
              </a:rPr>
              <a:t>/d </a:t>
            </a:r>
            <a:endParaRPr lang="ru-RU" alt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6"/>
          <p:cNvSpPr>
            <a:spLocks noChangeArrowheads="1"/>
          </p:cNvSpPr>
          <p:nvPr/>
        </p:nvSpPr>
        <p:spPr bwMode="auto">
          <a:xfrm>
            <a:off x="428625" y="704850"/>
            <a:ext cx="871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kk-KZ" altLang="ru-RU" sz="2000" b="1">
                <a:cs typeface="Times New Roman" pitchFamily="18" charset="0"/>
              </a:rPr>
              <a:t>Парамагнетик</a:t>
            </a:r>
            <a:r>
              <a:rPr lang="ru-RU" altLang="ru-RU" sz="2000" b="1">
                <a:cs typeface="Times New Roman" pitchFamily="18" charset="0"/>
              </a:rPr>
              <a:t>и</a:t>
            </a:r>
            <a:r>
              <a:rPr lang="kk-KZ" altLang="ru-RU" sz="2000">
                <a:cs typeface="Times New Roman" pitchFamily="18" charset="0"/>
              </a:rPr>
              <a:t> </a:t>
            </a:r>
            <a:endParaRPr lang="kk-KZ" altLang="ru-RU" sz="2000"/>
          </a:p>
        </p:txBody>
      </p:sp>
      <p:pic>
        <p:nvPicPr>
          <p:cNvPr id="17411" name="Рисунок 5" descr="\mu \gtrapprox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785813"/>
            <a:ext cx="6429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7"/>
          <p:cNvSpPr>
            <a:spLocks noChangeArrowheads="1"/>
          </p:cNvSpPr>
          <p:nvPr/>
        </p:nvSpPr>
        <p:spPr bwMode="auto">
          <a:xfrm>
            <a:off x="468313" y="1125538"/>
            <a:ext cx="814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kk-KZ" altLang="ru-RU" sz="2000">
                <a:cs typeface="Times New Roman" pitchFamily="18" charset="0"/>
              </a:rPr>
              <a:t>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намагничиваются по направлению магнитного поля</a:t>
            </a:r>
            <a:r>
              <a:rPr lang="kk-KZ" altLang="ru-RU" sz="2000">
                <a:cs typeface="Times New Roman" pitchFamily="18" charset="0"/>
              </a:rPr>
              <a:t>. </a:t>
            </a:r>
            <a:endParaRPr lang="kk-KZ" altLang="ru-RU" sz="2000"/>
          </a:p>
        </p:txBody>
      </p:sp>
      <p:sp>
        <p:nvSpPr>
          <p:cNvPr id="17413" name="Rectangle 29"/>
          <p:cNvSpPr>
            <a:spLocks noChangeArrowheads="1"/>
          </p:cNvSpPr>
          <p:nvPr/>
        </p:nvSpPr>
        <p:spPr bwMode="auto">
          <a:xfrm>
            <a:off x="539750" y="1412875"/>
            <a:ext cx="4429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kk-KZ" altLang="ru-RU" sz="2000">
                <a:latin typeface="Times New Roman" pitchFamily="18" charset="0"/>
                <a:cs typeface="Times New Roman" pitchFamily="18" charset="0"/>
              </a:rPr>
              <a:t>Они относятся к слабым магентикам. </a:t>
            </a:r>
          </a:p>
        </p:txBody>
      </p:sp>
      <p:sp>
        <p:nvSpPr>
          <p:cNvPr id="17414" name="Rectangle 30"/>
          <p:cNvSpPr>
            <a:spLocks noChangeArrowheads="1"/>
          </p:cNvSpPr>
          <p:nvPr/>
        </p:nvSpPr>
        <p:spPr bwMode="auto">
          <a:xfrm>
            <a:off x="395288" y="1773238"/>
            <a:ext cx="82169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kk-KZ" altLang="ru-RU" sz="2000">
                <a:latin typeface="Times New Roman" pitchFamily="18" charset="0"/>
                <a:cs typeface="Times New Roman" pitchFamily="18" charset="0"/>
              </a:rPr>
              <a:t>  Атомы (молекулы или ионы) пар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altLang="ru-RU" sz="2000">
                <a:latin typeface="Times New Roman" pitchFamily="18" charset="0"/>
                <a:cs typeface="Times New Roman" pitchFamily="18" charset="0"/>
              </a:rPr>
              <a:t>магнетиктиков обладают собствеными магнитными моментами. В отсутствии внешнего магнитного поля парамагнетик не намагничен, так ака из-за теплового движения собственые магнитные моменты атомов ориентированы совершенно беспорядоченно. </a:t>
            </a:r>
          </a:p>
        </p:txBody>
      </p:sp>
      <p:sp>
        <p:nvSpPr>
          <p:cNvPr id="17415" name="Rectangle 38"/>
          <p:cNvSpPr>
            <a:spLocks noChangeArrowheads="1"/>
          </p:cNvSpPr>
          <p:nvPr/>
        </p:nvSpPr>
        <p:spPr bwMode="auto">
          <a:xfrm>
            <a:off x="539750" y="3357563"/>
            <a:ext cx="235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kk-KZ" altLang="ru-RU" sz="2000" b="1">
                <a:latin typeface="Times New Roman" pitchFamily="18" charset="0"/>
                <a:cs typeface="Times New Roman" pitchFamily="18" charset="0"/>
              </a:rPr>
              <a:t>Диамагнетики </a:t>
            </a:r>
            <a:r>
              <a:rPr lang="kk-KZ" altLang="ru-RU" sz="10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kk-KZ" altLang="ru-RU"/>
          </a:p>
        </p:txBody>
      </p:sp>
      <p:pic>
        <p:nvPicPr>
          <p:cNvPr id="17416" name="Рисунок 4" descr="\mu \lessapprox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357563"/>
            <a:ext cx="8001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39"/>
          <p:cNvSpPr>
            <a:spLocks noChangeArrowheads="1"/>
          </p:cNvSpPr>
          <p:nvPr/>
        </p:nvSpPr>
        <p:spPr bwMode="auto">
          <a:xfrm>
            <a:off x="428625" y="3714750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kk-KZ" altLang="ru-RU" sz="2000">
                <a:latin typeface="Times New Roman" pitchFamily="18" charset="0"/>
                <a:cs typeface="Times New Roman" pitchFamily="18" charset="0"/>
              </a:rPr>
              <a:t> вещества, намагничивающиеся против направления внешнего магнитного поля. </a:t>
            </a:r>
            <a:endParaRPr lang="en-US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Rectangle 40"/>
          <p:cNvSpPr>
            <a:spLocks noChangeArrowheads="1"/>
          </p:cNvSpPr>
          <p:nvPr/>
        </p:nvSpPr>
        <p:spPr bwMode="auto">
          <a:xfrm>
            <a:off x="468313" y="4283075"/>
            <a:ext cx="82153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kk-KZ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Ферромагнетики  - </a:t>
            </a:r>
            <a:r>
              <a:rPr lang="kk-KZ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такие вещества, которые при охлаждении ниже определенной критической температуры (точки Кюри)  приобретают магнитные свойства, становятся парамагнетиками.  Однако в отличие от них ферромагнетики сохраняют свою намагниченность и в отсутствие магнитного поля. </a:t>
            </a:r>
          </a:p>
          <a:p>
            <a:pPr algn="just" eaLnBrk="1" hangingPunct="1"/>
            <a:r>
              <a:rPr lang="kk-KZ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Суперпарамагнетизм (CoO, NiO, Fe</a:t>
            </a:r>
            <a:r>
              <a:rPr lang="kk-KZ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kk-KZ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kk-KZ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kk-KZ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 CeO</a:t>
            </a:r>
            <a:r>
              <a:rPr lang="kk-KZ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kk-KZ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TiO</a:t>
            </a:r>
            <a:r>
              <a:rPr lang="kk-KZ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kk-KZ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Al</a:t>
            </a:r>
            <a:r>
              <a:rPr lang="kk-KZ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kk-KZ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kk-KZ" altLang="ru-RU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kk-KZ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MgO, GdS, CdSe, GaN</a:t>
            </a:r>
            <a:endParaRPr lang="kk-KZ" altLang="ru-RU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9" name="Rectangle 26"/>
          <p:cNvSpPr>
            <a:spLocks noChangeArrowheads="1"/>
          </p:cNvSpPr>
          <p:nvPr/>
        </p:nvSpPr>
        <p:spPr bwMode="auto">
          <a:xfrm>
            <a:off x="428625" y="333375"/>
            <a:ext cx="871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kk-KZ" altLang="ru-RU" sz="2000" b="1">
                <a:cs typeface="Times New Roman" pitchFamily="18" charset="0"/>
              </a:rPr>
              <a:t>Магнитные свойства</a:t>
            </a:r>
            <a:endParaRPr lang="kk-KZ" altLang="ru-RU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643063"/>
            <a:ext cx="37861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000125" y="328613"/>
            <a:ext cx="2928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04704" bIns="0" anchor="ctr">
            <a:spAutoFit/>
          </a:bodyPr>
          <a:lstStyle/>
          <a:p>
            <a:pPr eaLnBrk="1" hangingPunct="1"/>
            <a:r>
              <a:rPr lang="en-US" altLang="ru-RU" sz="2000" b="1">
                <a:solidFill>
                  <a:srgbClr val="365F91"/>
                </a:solidFill>
                <a:latin typeface="Cambria" pitchFamily="18" charset="0"/>
                <a:cs typeface="Times New Roman" pitchFamily="18" charset="0"/>
              </a:rPr>
              <a:t>Paramagnetic probe without magnetic field</a:t>
            </a:r>
            <a:endParaRPr lang="ru-RU" altLang="ru-RU" sz="2000" b="1">
              <a:solidFill>
                <a:srgbClr val="365F91"/>
              </a:solidFill>
              <a:latin typeface="Cambria" pitchFamily="18" charset="0"/>
              <a:cs typeface="Times New Roman" pitchFamily="18" charset="0"/>
            </a:endParaRPr>
          </a:p>
          <a:p>
            <a:endParaRPr lang="ru-RU" altLang="ru-RU"/>
          </a:p>
        </p:txBody>
      </p:sp>
      <p:pic>
        <p:nvPicPr>
          <p:cNvPr id="18436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643063"/>
            <a:ext cx="3714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5286375" y="61913"/>
            <a:ext cx="29289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04704" bIns="0" anchor="ctr">
            <a:spAutoFit/>
          </a:bodyPr>
          <a:lstStyle/>
          <a:p>
            <a:pPr eaLnBrk="1" hangingPunct="1"/>
            <a:r>
              <a:rPr lang="en-US" altLang="ru-RU" sz="2000" b="1">
                <a:solidFill>
                  <a:srgbClr val="365F91"/>
                </a:solidFill>
                <a:latin typeface="Cambria" pitchFamily="18" charset="0"/>
                <a:cs typeface="Times New Roman" pitchFamily="18" charset="0"/>
              </a:rPr>
              <a:t>Paramagnetic probe with weak magnetic field</a:t>
            </a:r>
            <a:endParaRPr lang="ru-RU" altLang="ru-RU" sz="2000" b="1">
              <a:solidFill>
                <a:srgbClr val="365F91"/>
              </a:solidFill>
              <a:latin typeface="Cambria" pitchFamily="18" charset="0"/>
              <a:cs typeface="Times New Roman" pitchFamily="18" charset="0"/>
            </a:endParaRPr>
          </a:p>
          <a:p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1214438"/>
            <a:ext cx="475615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2643188" y="214313"/>
            <a:ext cx="5214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>
                <a:latin typeface="Calibri" pitchFamily="34" charset="0"/>
              </a:rPr>
              <a:t>Paramagnetic probe with strong magnetic field</a:t>
            </a:r>
            <a:endParaRPr lang="ru-RU" alt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339975" y="260350"/>
            <a:ext cx="50006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000">
                <a:cs typeface="Times New Roman" pitchFamily="18" charset="0"/>
              </a:rPr>
              <a:t> Ферромагнитные</a:t>
            </a:r>
            <a:r>
              <a:rPr lang="kk-KZ" altLang="ru-RU" sz="2000">
                <a:cs typeface="Times New Roman" pitchFamily="18" charset="0"/>
              </a:rPr>
              <a:t> </a:t>
            </a:r>
            <a:r>
              <a:rPr lang="ru-RU" altLang="ru-RU" sz="2000">
                <a:cs typeface="Times New Roman" pitchFamily="18" charset="0"/>
              </a:rPr>
              <a:t>частицы</a:t>
            </a:r>
            <a:endParaRPr lang="ru-RU" altLang="ru-RU" sz="20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88" y="1285875"/>
          <a:ext cx="2933700" cy="3263900"/>
        </p:xfrm>
        <a:graphic>
          <a:graphicData uri="http://schemas.openxmlformats.org/drawingml/2006/table">
            <a:tbl>
              <a:tblPr/>
              <a:tblGrid>
                <a:gridCol w="1493201"/>
                <a:gridCol w="1440499"/>
              </a:tblGrid>
              <a:tr h="352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Металлы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Calibri"/>
                          <a:ea typeface="Calibri"/>
                          <a:cs typeface="Times New Roman"/>
                        </a:rPr>
                        <a:t>Tc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², 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52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Fe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 1043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FF"/>
                    </a:solidFill>
                  </a:tcPr>
                </a:tc>
              </a:tr>
              <a:tr h="352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 1403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FF"/>
                    </a:solidFill>
                  </a:tcPr>
                </a:tc>
              </a:tr>
              <a:tr h="352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Ni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 631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FF"/>
                    </a:solidFill>
                  </a:tcPr>
                </a:tc>
              </a:tr>
              <a:tr h="447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Gd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 289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E"/>
                    </a:solidFill>
                  </a:tcPr>
                </a:tc>
              </a:tr>
              <a:tr h="352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Tb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 223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E"/>
                    </a:solidFill>
                  </a:tcPr>
                </a:tc>
              </a:tr>
              <a:tr h="352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Dy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 87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E"/>
                    </a:solidFill>
                  </a:tcPr>
                </a:tc>
              </a:tr>
              <a:tr h="352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Ho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 20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E"/>
                    </a:solidFill>
                  </a:tcPr>
                </a:tc>
              </a:tr>
              <a:tr h="352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 19,6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57688" y="785813"/>
          <a:ext cx="4167187" cy="4087812"/>
        </p:xfrm>
        <a:graphic>
          <a:graphicData uri="http://schemas.openxmlformats.org/drawingml/2006/table">
            <a:tbl>
              <a:tblPr/>
              <a:tblGrid>
                <a:gridCol w="1041797"/>
                <a:gridCol w="1041797"/>
                <a:gridCol w="1041797"/>
                <a:gridCol w="1041797"/>
              </a:tblGrid>
              <a:tr h="64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Соединение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Calibri"/>
                          <a:ea typeface="Calibri"/>
                          <a:cs typeface="Times New Roman"/>
                        </a:rPr>
                        <a:t>Tc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, 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Соединение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Tc, 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491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ru-RU" sz="18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AI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743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TbN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Ni</a:t>
                      </a:r>
                      <a:r>
                        <a:rPr lang="ru-RU" sz="18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Mn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773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DyN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FePd</a:t>
                      </a:r>
                      <a:r>
                        <a:rPr lang="ru-RU" sz="18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705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EuO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MnPt</a:t>
                      </a:r>
                      <a:r>
                        <a:rPr lang="ru-RU" sz="18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350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MnB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578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CrPt</a:t>
                      </a:r>
                      <a:r>
                        <a:rPr lang="ru-RU" sz="18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580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ZrZn</a:t>
                      </a:r>
                      <a:r>
                        <a:rPr lang="ru-RU" sz="18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ZnCMn</a:t>
                      </a:r>
                      <a:r>
                        <a:rPr lang="ru-RU" sz="18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353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Au</a:t>
                      </a:r>
                      <a:r>
                        <a:rPr lang="ru-RU" sz="1800" baseline="-25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42–43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AlCMn</a:t>
                      </a:r>
                      <a:r>
                        <a:rPr lang="ru-RU" sz="18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275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Sc</a:t>
                      </a:r>
                      <a:r>
                        <a:rPr lang="ru-RU" sz="18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ln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5–6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Влияние дисперсности</a:t>
            </a:r>
            <a:br>
              <a:rPr lang="ru-RU" smtClean="0"/>
            </a:br>
            <a:r>
              <a:rPr lang="ru-RU" smtClean="0"/>
              <a:t>на реакционную способность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Изменение энергии Гиббса при изменении степени дисперсности следует из объединенного уравнения I и II начал термодинамики. При постоянных температуре Т, площади межфазной по-</a:t>
            </a:r>
          </a:p>
          <a:p>
            <a:r>
              <a:rPr lang="ru-RU" sz="2400" smtClean="0"/>
              <a:t>верхности s, числе молей i-го компонента ni, количестве электричества q имеем</a:t>
            </a:r>
          </a:p>
          <a:p>
            <a:pPr algn="ctr"/>
            <a:r>
              <a:rPr lang="ru-RU" sz="2400" smtClean="0"/>
              <a:t>dG</a:t>
            </a:r>
            <a:r>
              <a:rPr lang="ru-RU" sz="1600" smtClean="0"/>
              <a:t>g</a:t>
            </a:r>
            <a:r>
              <a:rPr lang="ru-RU" sz="2400" smtClean="0"/>
              <a:t> = Vdp.</a:t>
            </a:r>
            <a:r>
              <a:rPr lang="en-US" sz="2400" smtClean="0"/>
              <a:t>      </a:t>
            </a:r>
            <a:r>
              <a:rPr lang="ru-RU" sz="2400" smtClean="0"/>
              <a:t>(1)</a:t>
            </a:r>
          </a:p>
          <a:p>
            <a:r>
              <a:rPr lang="ru-RU" sz="2400" smtClean="0"/>
              <a:t>Запишем это выражение через приращения</a:t>
            </a:r>
            <a:endParaRPr lang="en-US" sz="2400" smtClean="0"/>
          </a:p>
          <a:p>
            <a:pPr algn="ctr"/>
            <a:r>
              <a:rPr lang="el-GR" sz="2400" smtClean="0"/>
              <a:t>Δ</a:t>
            </a:r>
            <a:r>
              <a:rPr lang="en-US" sz="2400" smtClean="0"/>
              <a:t>G</a:t>
            </a:r>
            <a:r>
              <a:rPr lang="en-US" sz="1600" smtClean="0"/>
              <a:t>g</a:t>
            </a:r>
            <a:r>
              <a:rPr lang="en-US" sz="2400" smtClean="0"/>
              <a:t> = V</a:t>
            </a:r>
            <a:r>
              <a:rPr lang="el-GR" sz="2400" smtClean="0"/>
              <a:t>Δ</a:t>
            </a:r>
            <a:r>
              <a:rPr lang="en-US" sz="2400" smtClean="0"/>
              <a:t>p. (2)</a:t>
            </a:r>
          </a:p>
          <a:p>
            <a:r>
              <a:rPr lang="ru-RU" sz="2400" smtClean="0"/>
              <a:t>С учетом уравнения Лапласа,</a:t>
            </a:r>
          </a:p>
          <a:p>
            <a:r>
              <a:rPr lang="ru-RU" sz="2400" smtClean="0"/>
              <a:t>где Vм – мольный объем.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5300663"/>
            <a:ext cx="18510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71438"/>
            <a:ext cx="4786313" cy="6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357563" y="428625"/>
            <a:ext cx="26431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kk-KZ" altLang="ru-RU" sz="2000">
                <a:latin typeface="Times New Roman" pitchFamily="18" charset="0"/>
                <a:cs typeface="Times New Roman" pitchFamily="18" charset="0"/>
              </a:rPr>
              <a:t>Гистерезисная петля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altLang="ru-RU"/>
          </a:p>
        </p:txBody>
      </p:sp>
      <p:pic>
        <p:nvPicPr>
          <p:cNvPr id="22531" name="Рисунок 4" descr="ГИСТЕРЕЗИС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785938"/>
            <a:ext cx="39290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39975" y="1052513"/>
          <a:ext cx="4191000" cy="3325812"/>
        </p:xfrm>
        <a:graphic>
          <a:graphicData uri="http://schemas.openxmlformats.org/drawingml/2006/table">
            <a:tbl>
              <a:tblPr/>
              <a:tblGrid>
                <a:gridCol w="2359025"/>
                <a:gridCol w="1831975"/>
              </a:tblGrid>
              <a:tr h="369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Парамагнетики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Диамагнетики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Водород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Бензол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Кислород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Эбонит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Алюминий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Стекло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Вольфрам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Платина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Жидкий кислород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Висмут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4" marB="95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468313" y="692150"/>
            <a:ext cx="8001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kk-KZ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Каталитические свойства.</a:t>
            </a:r>
            <a:r>
              <a:rPr lang="kk-KZ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Нанодисперсные частицы металлов, их оксидов обладают высокой каталитической активностью. Это дает возможность проводить химические реакции при пониженной температуре и давлении.</a:t>
            </a:r>
            <a:endParaRPr lang="ru-RU" alt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endParaRPr lang="kk-KZ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395288" y="2852738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2563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Биологические свойства</a:t>
            </a:r>
            <a:endParaRPr lang="ru-RU" alt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182563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kk-KZ" altLang="ru-RU" sz="2000">
                <a:latin typeface="Courier New" pitchFamily="49" charset="0"/>
                <a:ea typeface="Calibri" pitchFamily="34" charset="0"/>
                <a:cs typeface="Times New Roman" pitchFamily="18" charset="0"/>
              </a:rPr>
              <a:t> </a:t>
            </a:r>
            <a:endParaRPr lang="kk-KZ" altLang="ru-RU" sz="2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/>
              <a:t>Уравнение (3) показывает, что приращение реакционной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способности пропорционально 1/r или дисперсности системы.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С уменьшением размера частиц возрастает их реакционная способность,</a:t>
            </a:r>
            <a:r>
              <a:rPr lang="en-US" sz="2400" smtClean="0"/>
              <a:t> </a:t>
            </a:r>
            <a:r>
              <a:rPr lang="ru-RU" sz="2400" smtClean="0"/>
              <a:t>а значит, происходит интенсификация химических взаимодействий, в том числе, например, реакций горения. При достаточно высокой степени диспергирования горючей жидкости, в частности до состояния тумана, кинетика процессов горения может</a:t>
            </a:r>
            <a:r>
              <a:rPr lang="en-US" sz="2400" smtClean="0"/>
              <a:t> </a:t>
            </a:r>
            <a:r>
              <a:rPr lang="ru-RU" sz="2400" smtClean="0"/>
              <a:t>стать безактивационной и будет носить взрывной характер. Повышение реакционной способности некоторых металлов в порошкообразном состоянии может сопровождаться их горением даже</a:t>
            </a:r>
            <a:r>
              <a:rPr lang="en-US" sz="2400" smtClean="0"/>
              <a:t> </a:t>
            </a:r>
            <a:r>
              <a:rPr lang="ru-RU" sz="2400" smtClean="0"/>
              <a:t>в бескислородной среде, например, в атмосфере азота, что, естественно, следует принимать во внимание при прогнозировании</a:t>
            </a:r>
            <a:r>
              <a:rPr lang="en-US" sz="2400" smtClean="0"/>
              <a:t> </a:t>
            </a:r>
            <a:r>
              <a:rPr lang="ru-RU" sz="2400" smtClean="0"/>
              <a:t>возникновения и развития пожара с участием дисперсных систем.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/>
            </a:r>
            <a:br>
              <a:rPr lang="en-US" sz="3200" smtClean="0"/>
            </a:br>
            <a:r>
              <a:rPr lang="ru-RU" sz="3200" smtClean="0"/>
              <a:t>Влияние дисперсности</a:t>
            </a:r>
            <a:br>
              <a:rPr lang="ru-RU" sz="3200" smtClean="0"/>
            </a:br>
            <a:r>
              <a:rPr lang="ru-RU" sz="3200" smtClean="0"/>
              <a:t>на растворимость вещества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84313"/>
            <a:ext cx="8229600" cy="4303712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Влияние дисперсности</a:t>
            </a:r>
            <a:br>
              <a:rPr lang="ru-RU" sz="3200" smtClean="0"/>
            </a:br>
            <a:r>
              <a:rPr lang="ru-RU" sz="3200" smtClean="0"/>
              <a:t>на равновесие химической реакции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8913" y="1600200"/>
            <a:ext cx="6226175" cy="4525963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Влияние дисперсности</a:t>
            </a:r>
            <a:br>
              <a:rPr lang="ru-RU" sz="3200" smtClean="0"/>
            </a:br>
            <a:r>
              <a:rPr lang="ru-RU" sz="3200" smtClean="0"/>
              <a:t>на температуру фазовых переходов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60550"/>
            <a:ext cx="8229600" cy="400526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875"/>
            <a:ext cx="4249737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508625" y="1989138"/>
            <a:ext cx="31178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latin typeface="Calibri" pitchFamily="34" charset="0"/>
              </a:rPr>
              <a:t>Рисунок 1. Зависимость температуры плавления (Т</a:t>
            </a:r>
            <a:r>
              <a:rPr lang="ru-RU" altLang="ru-RU" baseline="-25000">
                <a:latin typeface="Calibri" pitchFamily="34" charset="0"/>
              </a:rPr>
              <a:t>пл,д) </a:t>
            </a:r>
            <a:r>
              <a:rPr lang="ru-RU" altLang="ru-RU">
                <a:latin typeface="Calibri" pitchFamily="34" charset="0"/>
              </a:rPr>
              <a:t>нанодисперсных частиц золота от их размера; пунктиром показано изменение температуры плавления макроскопического образца золота. </a:t>
            </a:r>
          </a:p>
        </p:txBody>
      </p:sp>
      <p:sp>
        <p:nvSpPr>
          <p:cNvPr id="8196" name="Прямоугольник 6"/>
          <p:cNvSpPr>
            <a:spLocks noChangeArrowheads="1"/>
          </p:cNvSpPr>
          <p:nvPr/>
        </p:nvSpPr>
        <p:spPr bwMode="auto">
          <a:xfrm>
            <a:off x="1187450" y="4797425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T=T</a:t>
            </a:r>
            <a:r>
              <a:rPr lang="ru-RU" altLang="ru-RU" baseline="-30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пл,0</a:t>
            </a:r>
            <a:r>
              <a: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 altLang="ru-RU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пл,</a:t>
            </a:r>
            <a:r>
              <a:rPr lang="en-US" altLang="ru-RU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altLang="ru-RU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aseline="-3000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d</a:t>
            </a:r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</a:t>
            </a:r>
            <a:r>
              <a: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нм </a:t>
            </a:r>
            <a:endParaRPr lang="ru-RU" altLang="ru-RU"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</a:t>
            </a:r>
            <a:r>
              <a: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 град</a:t>
            </a:r>
            <a:r>
              <a: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d</a:t>
            </a:r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5</a:t>
            </a:r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нм</a:t>
            </a:r>
            <a:endParaRPr lang="ru-RU" altLang="ru-RU"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</a:t>
            </a:r>
            <a:r>
              <a: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1000 град</a:t>
            </a:r>
            <a:r>
              <a: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 2</a:t>
            </a:r>
            <a:r>
              <a:rPr lang="en-US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нм</a:t>
            </a:r>
            <a:endParaRPr lang="en-US" altLang="ru-RU"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endParaRPr lang="en-US" altLang="ru-RU"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r>
              <a:rPr lang="en-US" alt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Pb, Bi, Sn, In</a:t>
            </a:r>
            <a:endParaRPr lang="ru-RU" alt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Термодинамические свойства. </a:t>
            </a:r>
            <a:br>
              <a:rPr lang="ru-RU" b="1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ru-RU" sz="2800" smtClean="0"/>
              <a:t>Понижение температуры плавления и испарения с увеличением дисперсности тем больше, чем выше ее значение в недиспергированном состоянии и величина поверхностного натяжения, а также меньше энтальпия фазового перехода. Следует сказать, что некоторые металлы с низкой температурой плавления после диспергирования в нормальных условиях будут находиться в жидком</a:t>
            </a:r>
            <a:r>
              <a:rPr lang="en-US" sz="2800" smtClean="0"/>
              <a:t> </a:t>
            </a:r>
            <a:r>
              <a:rPr lang="ru-RU" sz="2800" smtClean="0"/>
              <a:t>агрегатном состоянии. В связи с этим их поведение будет значительно отличаться.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357313"/>
            <a:ext cx="5713413" cy="3376612"/>
          </a:xfrm>
          <a:noFill/>
        </p:spPr>
      </p:pic>
      <p:sp>
        <p:nvSpPr>
          <p:cNvPr id="1024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828</Words>
  <Application>Microsoft Office PowerPoint</Application>
  <PresentationFormat>Экран (4:3)</PresentationFormat>
  <Paragraphs>159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Symbol</vt:lpstr>
      <vt:lpstr>Courier New</vt:lpstr>
      <vt:lpstr>Cambria</vt:lpstr>
      <vt:lpstr>Тема Office</vt:lpstr>
      <vt:lpstr>Лекция 6. Размерные эффекты. Свойства нанодисперсных систем. </vt:lpstr>
      <vt:lpstr>Влияние дисперсности на реакционную способность</vt:lpstr>
      <vt:lpstr>Слайд 3</vt:lpstr>
      <vt:lpstr> Влияние дисперсности на растворимость вещества </vt:lpstr>
      <vt:lpstr>Влияние дисперсности на равновесие химической реакции</vt:lpstr>
      <vt:lpstr>Влияние дисперсности на температуру фазовых переходов</vt:lpstr>
      <vt:lpstr>Термодинамические свойства.  </vt:lpstr>
      <vt:lpstr>Слайд 8</vt:lpstr>
      <vt:lpstr>Слайд 9</vt:lpstr>
      <vt:lpstr>Слайд 10</vt:lpstr>
      <vt:lpstr>Влияние дисперсности на переохлаждение при кристаллизации</vt:lpstr>
      <vt:lpstr>Слайд 12</vt:lpstr>
      <vt:lpstr>Слайд 13</vt:lpstr>
      <vt:lpstr>Влияние дисперсности на механические свойства</vt:lpstr>
      <vt:lpstr>Механические свойства.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10. Физические и химические свойства нанодисперсных систем – термодинамические, механические, магнитные, каталитические</dc:title>
  <dc:creator>zhanarospan</dc:creator>
  <cp:lastModifiedBy>Admin</cp:lastModifiedBy>
  <cp:revision>14</cp:revision>
  <dcterms:created xsi:type="dcterms:W3CDTF">2014-11-12T06:51:30Z</dcterms:created>
  <dcterms:modified xsi:type="dcterms:W3CDTF">2020-10-20T18:07:34Z</dcterms:modified>
</cp:coreProperties>
</file>